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</p:sldIdLst>
  <p:sldSz cx="7561263" cy="10440988"/>
  <p:notesSz cx="9928225" cy="6797675"/>
  <p:defaultTextStyle>
    <a:defPPr>
      <a:defRPr lang="ru-RU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00"/>
    <a:srgbClr val="FFD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243475"/>
            <a:ext cx="6427074" cy="22380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5916561"/>
            <a:ext cx="5292884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5" y="418125"/>
            <a:ext cx="1701284" cy="89086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18125"/>
            <a:ext cx="4977831" cy="89086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709303"/>
            <a:ext cx="6427074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425336"/>
            <a:ext cx="6427074" cy="228396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436231"/>
            <a:ext cx="3339558" cy="689056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36231"/>
            <a:ext cx="3339558" cy="689056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37139"/>
            <a:ext cx="3340871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3" y="3311147"/>
            <a:ext cx="3340871" cy="601565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3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3" cy="601565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15706"/>
            <a:ext cx="2487603" cy="176916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184874"/>
            <a:ext cx="2487603" cy="7141926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1" y="7308692"/>
            <a:ext cx="4536758" cy="862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1" y="932922"/>
            <a:ext cx="453675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1" y="8171524"/>
            <a:ext cx="4536758" cy="1225366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18124"/>
            <a:ext cx="6805137" cy="174016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36231"/>
            <a:ext cx="6805137" cy="6890569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2C813-FDD9-492B-A6AB-654071596DA8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C38A5-97E6-4761-B622-13254388F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483" y="179934"/>
            <a:ext cx="6379860" cy="936104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rgbClr val="800000"/>
                </a:solidFill>
              </a:rPr>
              <a:t>Информация о численности получателей социальных услуг</a:t>
            </a:r>
            <a:endParaRPr lang="ru-RU" sz="3200" u="sng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496" y="8532862"/>
            <a:ext cx="6852443" cy="13681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Все социальные услуги в учреждении предоставляются бесплатно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628837" y="5329256"/>
            <a:ext cx="207814" cy="411651"/>
          </a:xfrm>
          <a:prstGeom prst="rect">
            <a:avLst/>
          </a:prstGeom>
          <a:noFill/>
        </p:spPr>
        <p:txBody>
          <a:bodyPr wrap="none" lIns="102870" tIns="51435" rIns="102870" bIns="51435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967865"/>
              </p:ext>
            </p:extLst>
          </p:nvPr>
        </p:nvGraphicFramePr>
        <p:xfrm>
          <a:off x="684287" y="5330312"/>
          <a:ext cx="6391275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1411175"/>
                <a:gridCol w="1411175"/>
                <a:gridCol w="1410589"/>
                <a:gridCol w="1245464"/>
                <a:gridCol w="912872"/>
              </a:tblGrid>
              <a:tr h="0">
                <a:tc row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Отделение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Форма обслуживания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Количество обслуженных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Фактическое количество обслуженных за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% от планового показателя 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200" smtClean="0">
                          <a:effectLst/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Стац.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отделение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стационарная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6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ОПБПН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полустационарная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1320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1320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 обслуживании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срочные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1164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на дому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1830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1870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 обслуживании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срочные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1680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1705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5788" y="4495801"/>
            <a:ext cx="7561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89955" y="1332062"/>
            <a:ext cx="6379860" cy="2592288"/>
          </a:xfrm>
          <a:prstGeom prst="rect">
            <a:avLst/>
          </a:prstGeom>
        </p:spPr>
        <p:txBody>
          <a:bodyPr vert="horz" lIns="102870" tIns="51435" rIns="102870" bIns="51435" rtlCol="0" anchor="ctr">
            <a:noAutofit/>
          </a:bodyPr>
          <a:lstStyle>
            <a:lvl1pPr algn="ctr" defTabSz="10287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u="sng" dirty="0">
              <a:solidFill>
                <a:srgbClr val="80000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85788" y="4569629"/>
            <a:ext cx="6379860" cy="936104"/>
          </a:xfrm>
          <a:prstGeom prst="rect">
            <a:avLst/>
          </a:prstGeom>
        </p:spPr>
        <p:txBody>
          <a:bodyPr vert="horz" lIns="102870" tIns="51435" rIns="102870" bIns="51435" rtlCol="0" anchor="ctr">
            <a:noAutofit/>
          </a:bodyPr>
          <a:lstStyle>
            <a:lvl1pPr algn="ctr" defTabSz="10287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u="sng" dirty="0" smtClean="0">
                <a:solidFill>
                  <a:srgbClr val="800000"/>
                </a:solidFill>
              </a:rPr>
              <a:t>Выполнение государственного задания за </a:t>
            </a:r>
            <a:r>
              <a:rPr lang="ru-RU" sz="2000" u="sng" dirty="0" smtClean="0">
                <a:solidFill>
                  <a:srgbClr val="800000"/>
                </a:solidFill>
              </a:rPr>
              <a:t>2018 </a:t>
            </a:r>
            <a:r>
              <a:rPr lang="ru-RU" sz="2000" u="sng" dirty="0" smtClean="0">
                <a:solidFill>
                  <a:srgbClr val="800000"/>
                </a:solidFill>
              </a:rPr>
              <a:t>год</a:t>
            </a:r>
            <a:endParaRPr lang="ru-RU" sz="2000" u="sng" dirty="0">
              <a:solidFill>
                <a:srgbClr val="8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9" y="1430308"/>
            <a:ext cx="63798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800" u="sng" dirty="0">
                <a:solidFill>
                  <a:srgbClr val="800000"/>
                </a:solidFill>
              </a:rPr>
              <a:t>Стационарная форма </a:t>
            </a:r>
            <a:r>
              <a:rPr lang="ru-RU" sz="1800" u="sng" dirty="0" smtClean="0">
                <a:solidFill>
                  <a:srgbClr val="800000"/>
                </a:solidFill>
              </a:rPr>
              <a:t>обслуживания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– 14 койко-мест</a:t>
            </a:r>
          </a:p>
          <a:p>
            <a:pPr lvl="0"/>
            <a:endParaRPr lang="ru-RU" sz="1800" dirty="0">
              <a:solidFill>
                <a:srgbClr val="800000"/>
              </a:solidFill>
            </a:endParaRPr>
          </a:p>
          <a:p>
            <a:pPr lvl="0"/>
            <a:r>
              <a:rPr lang="ru-RU" sz="1800" u="sng" dirty="0" smtClean="0">
                <a:solidFill>
                  <a:srgbClr val="800000"/>
                </a:solidFill>
              </a:rPr>
              <a:t>Полустационарная форма обслуживания</a:t>
            </a:r>
            <a:r>
              <a:rPr lang="ru-RU" sz="1800" dirty="0" smtClean="0">
                <a:solidFill>
                  <a:srgbClr val="800000"/>
                </a:solidFill>
              </a:rPr>
              <a:t>:</a:t>
            </a:r>
            <a:endParaRPr lang="ru-RU" sz="1800" dirty="0">
              <a:solidFill>
                <a:srgbClr val="8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2 группы дневного пребывания по 10 человек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группа кратковременного пребывания  «Особый ребенок» для детей-инвалидов и детей с ОВЗ – 5 человек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группа кратковременного пребывания Социальная гостиная «Территория радости» - 10 человек</a:t>
            </a:r>
          </a:p>
          <a:p>
            <a:pPr lvl="0"/>
            <a:endParaRPr lang="ru-RU" sz="1800" dirty="0">
              <a:solidFill>
                <a:srgbClr val="800000"/>
              </a:solidFill>
            </a:endParaRPr>
          </a:p>
          <a:p>
            <a:pPr lvl="0"/>
            <a:r>
              <a:rPr lang="ru-RU" sz="1800" u="sng" dirty="0" smtClean="0">
                <a:solidFill>
                  <a:srgbClr val="800000"/>
                </a:solidFill>
              </a:rPr>
              <a:t>Форма обслуживания на дому: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Дети и семьи, находящиеся в социально опасном положении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135</Words>
  <Application>Microsoft Office PowerPoint</Application>
  <PresentationFormat>Произвольный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Информация о численности получателей социальных услуг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2012-01-29T15:54:32Z</dcterms:created>
  <dcterms:modified xsi:type="dcterms:W3CDTF">2019-01-09T12:39:13Z</dcterms:modified>
</cp:coreProperties>
</file>